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89" r:id="rId4"/>
    <p:sldId id="32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9EFF29"/>
    <a:srgbClr val="003635"/>
    <a:srgbClr val="FF0D97"/>
    <a:srgbClr val="0000CC"/>
    <a:srgbClr val="C80064"/>
    <a:srgbClr val="C33A1F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3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2848" y="566585"/>
            <a:ext cx="5601151" cy="76560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Yardımcı Komutlar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026055" y="108265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6397C2F-16DA-80F1-BABA-EB982D4CDF05}"/>
              </a:ext>
            </a:extLst>
          </p:cNvPr>
          <p:cNvSpPr txBox="1"/>
          <p:nvPr/>
        </p:nvSpPr>
        <p:spPr>
          <a:xfrm>
            <a:off x="6183304" y="1332186"/>
            <a:ext cx="27686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effectLst/>
                <a:latin typeface="00522"/>
                <a:ea typeface="Calibri" panose="020F0502020204030204" pitchFamily="34" charset="0"/>
                <a:cs typeface="00522"/>
              </a:rPr>
              <a:t>1-Units</a:t>
            </a: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2-Grid</a:t>
            </a: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3-Snap</a:t>
            </a: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4-</a:t>
            </a:r>
            <a:r>
              <a:rPr lang="fr-FR" b="1" dirty="0">
                <a:latin typeface="00522"/>
                <a:ea typeface="Calibri" panose="020F0502020204030204" pitchFamily="34" charset="0"/>
              </a:rPr>
              <a:t>Dynamic Input Mode </a:t>
            </a:r>
            <a:endParaRPr lang="tr-TR" b="1" dirty="0">
              <a:latin typeface="00522"/>
              <a:ea typeface="Calibri" panose="020F0502020204030204" pitchFamily="34" charset="0"/>
            </a:endParaRP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5-Ortho </a:t>
            </a:r>
            <a:r>
              <a:rPr lang="tr-TR" b="1" dirty="0" err="1">
                <a:latin typeface="00522"/>
                <a:ea typeface="Calibri" panose="020F0502020204030204" pitchFamily="34" charset="0"/>
              </a:rPr>
              <a:t>Mode</a:t>
            </a:r>
            <a:endParaRPr lang="tr-TR" b="1" dirty="0">
              <a:latin typeface="00522"/>
              <a:ea typeface="Calibri" panose="020F0502020204030204" pitchFamily="34" charset="0"/>
            </a:endParaRP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6- Polar </a:t>
            </a:r>
            <a:r>
              <a:rPr lang="tr-TR" b="1" dirty="0" err="1">
                <a:latin typeface="00522"/>
                <a:ea typeface="Calibri" panose="020F0502020204030204" pitchFamily="34" charset="0"/>
              </a:rPr>
              <a:t>Tarcking</a:t>
            </a:r>
            <a:r>
              <a:rPr lang="tr-TR" b="1" dirty="0">
                <a:latin typeface="00522"/>
                <a:ea typeface="Calibri" panose="020F0502020204030204" pitchFamily="34" charset="0"/>
              </a:rPr>
              <a:t> </a:t>
            </a: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7- Object Snap </a:t>
            </a:r>
            <a:r>
              <a:rPr lang="tr-TR" b="1" dirty="0" err="1">
                <a:latin typeface="00522"/>
                <a:ea typeface="Calibri" panose="020F0502020204030204" pitchFamily="34" charset="0"/>
              </a:rPr>
              <a:t>Tarcking</a:t>
            </a:r>
            <a:endParaRPr lang="tr-TR" b="1" dirty="0">
              <a:latin typeface="00522"/>
              <a:ea typeface="Calibri" panose="020F0502020204030204" pitchFamily="34" charset="0"/>
            </a:endParaRP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8- Object Snap </a:t>
            </a: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9- </a:t>
            </a:r>
            <a:r>
              <a:rPr lang="tr-TR" b="1" dirty="0" err="1">
                <a:latin typeface="00522"/>
                <a:ea typeface="Calibri" panose="020F0502020204030204" pitchFamily="34" charset="0"/>
              </a:rPr>
              <a:t>LwDisplay</a:t>
            </a:r>
            <a:endParaRPr lang="tr-TR" b="1" dirty="0">
              <a:latin typeface="00522"/>
              <a:ea typeface="Calibri" panose="020F0502020204030204" pitchFamily="34" charset="0"/>
            </a:endParaRPr>
          </a:p>
          <a:p>
            <a:r>
              <a:rPr lang="tr-TR" b="1" dirty="0">
                <a:latin typeface="00522"/>
                <a:ea typeface="Calibri" panose="020F0502020204030204" pitchFamily="34" charset="0"/>
              </a:rPr>
              <a:t> </a:t>
            </a:r>
          </a:p>
          <a:p>
            <a:endParaRPr lang="tr-TR" b="1" dirty="0">
              <a:latin typeface="00522"/>
              <a:ea typeface="Calibri" panose="020F0502020204030204" pitchFamily="34" charset="0"/>
            </a:endParaRPr>
          </a:p>
          <a:p>
            <a:endParaRPr lang="tr-TR" b="1" dirty="0">
              <a:latin typeface="00522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D43B6-1E9D-6FE3-77F7-D4538417C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8A3E0CDF-B9A2-0468-8799-2D66CCB32661}"/>
              </a:ext>
            </a:extLst>
          </p:cNvPr>
          <p:cNvSpPr txBox="1"/>
          <p:nvPr/>
        </p:nvSpPr>
        <p:spPr>
          <a:xfrm>
            <a:off x="0" y="1130802"/>
            <a:ext cx="8726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err="1"/>
              <a:t>Autocad</a:t>
            </a:r>
            <a:r>
              <a:rPr lang="tr-TR" sz="1600" dirty="0"/>
              <a:t> Programında ekrana yerleştirilecek çizim öğelerinin koordinatlarını üç şekilde girebiliriz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10BECFD2-643B-A9B5-BD52-899AFCFDC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0A5DF-ADC3-912C-87EB-4A8BCC73E5A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7F98EAF-6FCC-C18A-6E6A-90A5B7CF7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D644728-BA0F-8B0D-7B72-0566EDA16EA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FBD13C4-022A-DDF6-9DF8-8DE3A66390F5}"/>
              </a:ext>
            </a:extLst>
          </p:cNvPr>
          <p:cNvSpPr txBox="1"/>
          <p:nvPr/>
        </p:nvSpPr>
        <p:spPr>
          <a:xfrm>
            <a:off x="386419" y="1619481"/>
            <a:ext cx="8071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1-Mutlak Kartezyen – </a:t>
            </a:r>
            <a:r>
              <a:rPr lang="tr-TR" sz="1400" dirty="0"/>
              <a:t>İki koordinat değeri girilerek kesin konum .</a:t>
            </a:r>
          </a:p>
          <a:p>
            <a:r>
              <a:rPr lang="tr-TR" sz="1400" b="1" dirty="0"/>
              <a:t>2-Bağıl Kartezyen – </a:t>
            </a:r>
            <a:r>
              <a:rPr lang="tr-TR" sz="1400" dirty="0"/>
              <a:t>İki koordinat değerini kullanarak önceki bir koordinat değerine göre alınan  konum.</a:t>
            </a:r>
          </a:p>
          <a:p>
            <a:r>
              <a:rPr lang="tr-TR" sz="1400" b="1" dirty="0"/>
              <a:t>3-Kutup – </a:t>
            </a:r>
            <a:r>
              <a:rPr lang="tr-TR" sz="1400" dirty="0"/>
              <a:t>Bir noktayı tanımlamak için X ekseninden bir mesafe ve açıya dayalı konum</a:t>
            </a:r>
          </a:p>
          <a:p>
            <a:endParaRPr lang="tr-TR" sz="1400" dirty="0"/>
          </a:p>
          <a:p>
            <a:r>
              <a:rPr lang="tr-TR" sz="1400" b="1" dirty="0"/>
              <a:t>Mutlak koordinat girerken: </a:t>
            </a:r>
            <a:r>
              <a:rPr lang="tr-TR" sz="1400" dirty="0" err="1"/>
              <a:t>Line</a:t>
            </a:r>
            <a:r>
              <a:rPr lang="tr-TR" sz="1400" dirty="0"/>
              <a:t> komutu verildikten sonra ilk nokta koordinatları x ve y değeri araya virgül konularak girilir (100,100)</a:t>
            </a:r>
          </a:p>
          <a:p>
            <a:r>
              <a:rPr lang="tr-TR" sz="1400" b="1" dirty="0"/>
              <a:t>Bağıl Koordinat girerken : </a:t>
            </a:r>
            <a:r>
              <a:rPr lang="tr-TR" sz="1400" dirty="0"/>
              <a:t> </a:t>
            </a:r>
            <a:r>
              <a:rPr lang="tr-TR" sz="1400" dirty="0" err="1"/>
              <a:t>Line</a:t>
            </a:r>
            <a:r>
              <a:rPr lang="tr-TR" sz="1400" dirty="0"/>
              <a:t> komutu verildikten sonra ilk nokta </a:t>
            </a:r>
            <a:r>
              <a:rPr lang="tr-TR" sz="1400" dirty="0" err="1"/>
              <a:t>koordinatlarıdan</a:t>
            </a:r>
            <a:r>
              <a:rPr lang="tr-TR" sz="1400" dirty="0"/>
              <a:t> sonra  x ve y değerinin başına @ konularak girilir (@100,100)</a:t>
            </a:r>
          </a:p>
          <a:p>
            <a:r>
              <a:rPr lang="tr-TR" sz="1400" b="1" dirty="0"/>
              <a:t>Kutupsal Koordinat girerken : </a:t>
            </a:r>
            <a:r>
              <a:rPr lang="tr-TR" sz="1400" dirty="0"/>
              <a:t> Bu sistem açısal ölçülerin girişinde kullanılır </a:t>
            </a:r>
            <a:r>
              <a:rPr lang="tr-TR" sz="1400" dirty="0" err="1"/>
              <a:t>Line</a:t>
            </a:r>
            <a:r>
              <a:rPr lang="tr-TR" sz="1400" dirty="0"/>
              <a:t> komutu verildikten sonra ilk nokta </a:t>
            </a:r>
            <a:r>
              <a:rPr lang="tr-TR" sz="1400" dirty="0" err="1"/>
              <a:t>koordinatlarıdan</a:t>
            </a:r>
            <a:r>
              <a:rPr lang="tr-TR" sz="1400" dirty="0"/>
              <a:t> sonra  x ve y değerinin arasına &lt; konularak girilir (100&lt;45)</a:t>
            </a:r>
          </a:p>
          <a:p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7721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69949-561D-E2A1-4CF8-69FA0BB87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D80AE10D-01A9-7CAE-47DE-F7ED81B68938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5- </a:t>
            </a:r>
            <a:r>
              <a:rPr lang="tr-TR" sz="2400" b="1" dirty="0" err="1">
                <a:solidFill>
                  <a:srgbClr val="FF0000"/>
                </a:solidFill>
              </a:rPr>
              <a:t>Ortho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Mode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7C91E59-65C1-EC3D-E564-EE5BB501D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38ABD5-E818-A37F-DFA2-8CCAF2B47225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670ED1F-25FE-DF49-5C85-2B179B230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CA82D50-5D5E-8D19-5F95-AF5B650E0D6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7D025F4-B8E4-16F6-480D-7EB429E7F8B6}"/>
              </a:ext>
            </a:extLst>
          </p:cNvPr>
          <p:cNvSpPr txBox="1"/>
          <p:nvPr/>
        </p:nvSpPr>
        <p:spPr>
          <a:xfrm>
            <a:off x="119084" y="1795941"/>
            <a:ext cx="8433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Yataya yada dikeye </a:t>
            </a:r>
            <a:r>
              <a:rPr lang="tr-TR" dirty="0" err="1"/>
              <a:t>parelel</a:t>
            </a:r>
            <a:r>
              <a:rPr lang="tr-TR" dirty="0"/>
              <a:t> çizgiler çizilecekse kullanılan moddur. Bu modda açılı çizgiler çizilemez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Aktif yada pasif duruma getirmek için F8 tuşu da kullanılabilir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C7CFD6F-ED1A-3904-170A-5D2680BA4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84" y="3042297"/>
            <a:ext cx="5566130" cy="61574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D61F7FED-A736-6731-4E33-C8BA5A8C37B2}"/>
              </a:ext>
            </a:extLst>
          </p:cNvPr>
          <p:cNvCxnSpPr>
            <a:cxnSpLocks/>
          </p:cNvCxnSpPr>
          <p:nvPr/>
        </p:nvCxnSpPr>
        <p:spPr>
          <a:xfrm flipV="1">
            <a:off x="1316736" y="3597362"/>
            <a:ext cx="1342907" cy="5631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1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5491E-DC25-532A-FF42-C05C583B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6A07322-25F6-74E5-53D5-1A46BE36E4F8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6- Polar </a:t>
            </a:r>
            <a:r>
              <a:rPr lang="tr-TR" sz="2400" b="1" dirty="0" err="1">
                <a:solidFill>
                  <a:srgbClr val="FF0000"/>
                </a:solidFill>
              </a:rPr>
              <a:t>Tarcking</a:t>
            </a:r>
            <a:r>
              <a:rPr lang="tr-TR" sz="2400" b="1" dirty="0">
                <a:solidFill>
                  <a:srgbClr val="FF0000"/>
                </a:solidFill>
              </a:rPr>
              <a:t> 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CC16DCA-86FB-8E67-6CDD-0AB05609D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56BA4D-EB72-3BAC-E8D7-F88288C893A5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CDBEBF3A-4A96-0D7D-6364-588B6270A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0907FAD-DBBC-944B-72FA-65AFCC893A2C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40C0574-7D22-CE80-1841-186113386A62}"/>
              </a:ext>
            </a:extLst>
          </p:cNvPr>
          <p:cNvSpPr txBox="1"/>
          <p:nvPr/>
        </p:nvSpPr>
        <p:spPr>
          <a:xfrm>
            <a:off x="119084" y="1795941"/>
            <a:ext cx="8433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Çizim sırasında ayarlanmış olan açılara otomatik kilitleme yapılan bir kolaylıktır. Ayarlanan açıya gelindiğinde noktalı çizgilerle otomatik kilitleme yapılır</a:t>
            </a:r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Aktif yada pasif duruma getirmek için F10 butonuna basılır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EAF5236-6989-BC8A-63DA-E4D6B649D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84" y="3042297"/>
            <a:ext cx="5566130" cy="61574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73D1EF10-FF4A-50BD-9698-D0D05031192F}"/>
              </a:ext>
            </a:extLst>
          </p:cNvPr>
          <p:cNvCxnSpPr>
            <a:cxnSpLocks/>
          </p:cNvCxnSpPr>
          <p:nvPr/>
        </p:nvCxnSpPr>
        <p:spPr>
          <a:xfrm flipV="1">
            <a:off x="1126784" y="3543327"/>
            <a:ext cx="1775828" cy="280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2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A69BC-2363-69DA-7706-B07E86F33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81AF1EB-7EA0-78F8-627E-FF926DBDBCA2}"/>
              </a:ext>
            </a:extLst>
          </p:cNvPr>
          <p:cNvSpPr txBox="1"/>
          <p:nvPr/>
        </p:nvSpPr>
        <p:spPr>
          <a:xfrm>
            <a:off x="0" y="1130802"/>
            <a:ext cx="8726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Üzerine sağ tıklayıp yakalanacak açıların seçildiği pencere çıkar 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9BCD00B-E82F-7BF4-7970-ABC4C3517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DA3BA7-71B8-59B0-763E-C27E3CFA77D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ECCF69F-0B0D-AB78-5EE3-4BD4F2435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122055F-BF81-5980-F43B-265C8CB21994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18E0908-A8B8-452C-3080-9BE51DC82948}"/>
              </a:ext>
            </a:extLst>
          </p:cNvPr>
          <p:cNvSpPr txBox="1"/>
          <p:nvPr/>
        </p:nvSpPr>
        <p:spPr>
          <a:xfrm>
            <a:off x="3201913" y="4223940"/>
            <a:ext cx="4668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Ayrıca </a:t>
            </a:r>
            <a:r>
              <a:rPr lang="tr-TR" sz="1400" dirty="0" err="1"/>
              <a:t>tracking</a:t>
            </a:r>
            <a:r>
              <a:rPr lang="tr-TR" sz="1400" dirty="0"/>
              <a:t> </a:t>
            </a:r>
            <a:r>
              <a:rPr lang="tr-TR" sz="1400" dirty="0" err="1"/>
              <a:t>setting</a:t>
            </a:r>
            <a:r>
              <a:rPr lang="tr-TR" sz="1400" dirty="0"/>
              <a:t> seçilerek daha farklı açılarda seçilebilir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FA81F26-1414-3C55-32ED-7FD3DB4E5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12" y="1751195"/>
            <a:ext cx="1637220" cy="256290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CC34559-C034-E6C3-E5ED-7B8DE293A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101" y="1762301"/>
            <a:ext cx="2413307" cy="21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145DB-42FB-0DF2-C17E-551DC28E0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68E8166C-FDC8-22BD-BB45-6016CBD40F10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7- Object Snap </a:t>
            </a:r>
            <a:r>
              <a:rPr lang="tr-TR" sz="2400" b="1" dirty="0" err="1">
                <a:solidFill>
                  <a:srgbClr val="FF0000"/>
                </a:solidFill>
              </a:rPr>
              <a:t>Tarcking</a:t>
            </a:r>
            <a:r>
              <a:rPr lang="tr-TR" sz="2400" b="1" dirty="0">
                <a:solidFill>
                  <a:srgbClr val="FF0000"/>
                </a:solidFill>
              </a:rPr>
              <a:t> 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5B3CD22-FD97-9839-B8D7-87963B899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B08BD2-95E6-6322-23C5-DD7FC3FF7E1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CFE08D6-B132-A977-D22E-25B85D80F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A03DD8D-9F9D-E6A3-BC8F-6CD7A6EBD684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25D356C-C63F-90B6-AA3E-3069C7A7A31E}"/>
              </a:ext>
            </a:extLst>
          </p:cNvPr>
          <p:cNvSpPr txBox="1"/>
          <p:nvPr/>
        </p:nvSpPr>
        <p:spPr>
          <a:xfrm>
            <a:off x="119084" y="1795941"/>
            <a:ext cx="8433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Çizim sırasında </a:t>
            </a:r>
            <a:r>
              <a:rPr lang="tr-TR" dirty="0" err="1"/>
              <a:t>ayarlanımış</a:t>
            </a:r>
            <a:r>
              <a:rPr lang="tr-TR" dirty="0"/>
              <a:t> yakalama yerlerinden sürükleme yaparak çizim noktası belirlemek için kullanılan ayardır</a:t>
            </a:r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Aktif yada pasif duruma getirmek için F11 butonuna basılır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D067C65-8335-0319-5A71-250B4B1A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84" y="3042297"/>
            <a:ext cx="5566130" cy="61574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78303B34-2CD1-F7C7-7F30-52C555D2B57A}"/>
              </a:ext>
            </a:extLst>
          </p:cNvPr>
          <p:cNvCxnSpPr>
            <a:cxnSpLocks/>
          </p:cNvCxnSpPr>
          <p:nvPr/>
        </p:nvCxnSpPr>
        <p:spPr>
          <a:xfrm flipV="1">
            <a:off x="2139696" y="3634528"/>
            <a:ext cx="1540156" cy="383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29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6FED6-52A2-BEFB-7E3F-D155ECFA6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8170EFFF-D331-2A03-8AD9-A03214CB75A2}"/>
              </a:ext>
            </a:extLst>
          </p:cNvPr>
          <p:cNvSpPr txBox="1"/>
          <p:nvPr/>
        </p:nvSpPr>
        <p:spPr>
          <a:xfrm>
            <a:off x="0" y="1130802"/>
            <a:ext cx="8726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Üzerine sağ tıklandığında ayarların yapıldığı pencere açılır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7D713AA5-985B-30CC-A701-FCC5ED787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01C1B9-C730-9037-E874-2E0945C7A268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393D5AC6-77E1-F58A-7C40-A364D1212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B269292-2DED-6C90-77F0-50312F842483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82F4E26-BBCA-37DE-97BE-245A2CFD0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07" y="1482407"/>
            <a:ext cx="3451013" cy="31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8175-FE34-CB59-8D66-3CC98581C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E5C5CB0-6903-370F-B5F2-6E1FD0E536C8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8- Object Snap 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76FC55E2-F725-16DB-1ADC-69B6F8FEE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7E1D77-BCBC-B8A7-A8EB-31D2C6EC2B34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D3ACC9E0-B159-3134-AC91-2139F2938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DF8F714-F35D-6350-2F61-C573CABAFD65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D2A56D8-E041-5304-D7D0-DC88C5D3AAE2}"/>
              </a:ext>
            </a:extLst>
          </p:cNvPr>
          <p:cNvSpPr txBox="1"/>
          <p:nvPr/>
        </p:nvSpPr>
        <p:spPr>
          <a:xfrm>
            <a:off x="119084" y="1795941"/>
            <a:ext cx="8433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Çizim sırasında diğer nesnenin neresine kilitleneceğini ayarlayan seçenektir.</a:t>
            </a:r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Aktif yada pasif duruma getirmek için F3 butonuna basılır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A3F1251-FD88-CDC4-46AC-56C89A674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84" y="3042297"/>
            <a:ext cx="5566130" cy="61574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B0342C3B-9900-BD2F-7819-3AE4FE25DD8C}"/>
              </a:ext>
            </a:extLst>
          </p:cNvPr>
          <p:cNvCxnSpPr>
            <a:cxnSpLocks/>
          </p:cNvCxnSpPr>
          <p:nvPr/>
        </p:nvCxnSpPr>
        <p:spPr>
          <a:xfrm flipV="1">
            <a:off x="1920240" y="3604230"/>
            <a:ext cx="1989609" cy="428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82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A08B5-230A-93EB-AACE-8B8F4E3DD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25A2E866-9D72-9D32-7ED4-E9DC56F48276}"/>
              </a:ext>
            </a:extLst>
          </p:cNvPr>
          <p:cNvSpPr txBox="1"/>
          <p:nvPr/>
        </p:nvSpPr>
        <p:spPr>
          <a:xfrm>
            <a:off x="0" y="1130802"/>
            <a:ext cx="8726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Üzerine sağ tıklandığında ayarların yapıldığı pencere açılır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A580F92-0F11-6E68-8278-402135F29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3531BA-FC46-0DD4-0041-051701FA4A90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A64294F-A490-6D6D-058E-589860577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42F84FB-725D-A520-A09F-4CE888FDF09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0061781-7D37-445F-D6BC-DFD378E7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527" y="1619481"/>
            <a:ext cx="1525930" cy="308877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9DFBC81-D26D-6BF9-4984-081CDBFD1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005" y="1586036"/>
            <a:ext cx="2750012" cy="2481084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98A2A78-FDC7-8269-735D-653639845B73}"/>
              </a:ext>
            </a:extLst>
          </p:cNvPr>
          <p:cNvSpPr txBox="1"/>
          <p:nvPr/>
        </p:nvSpPr>
        <p:spPr>
          <a:xfrm>
            <a:off x="3467089" y="4192614"/>
            <a:ext cx="466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Ayrıca Object </a:t>
            </a:r>
            <a:r>
              <a:rPr lang="tr-TR" sz="1400" dirty="0" err="1"/>
              <a:t>snap</a:t>
            </a:r>
            <a:r>
              <a:rPr lang="tr-TR" sz="1400" dirty="0"/>
              <a:t>  </a:t>
            </a:r>
            <a:r>
              <a:rPr lang="tr-TR" sz="1400" dirty="0" err="1"/>
              <a:t>setting</a:t>
            </a:r>
            <a:r>
              <a:rPr lang="tr-TR" sz="1400" dirty="0"/>
              <a:t> seçilerek daha farklı ayarların bulunduğu pencere açılır</a:t>
            </a:r>
          </a:p>
        </p:txBody>
      </p:sp>
    </p:spTree>
    <p:extLst>
      <p:ext uri="{BB962C8B-B14F-4D97-AF65-F5344CB8AC3E}">
        <p14:creationId xmlns:p14="http://schemas.microsoft.com/office/powerpoint/2010/main" val="210662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1F05F-3FD9-BA1A-70B9-ECBC3F3AD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AFB5BBA-F84F-7F3C-2CDA-2CE25C2BC153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9- </a:t>
            </a:r>
            <a:r>
              <a:rPr lang="tr-TR" sz="2400" b="1" dirty="0" err="1">
                <a:solidFill>
                  <a:srgbClr val="FF0000"/>
                </a:solidFill>
              </a:rPr>
              <a:t>LwDisplay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A19282B-FF21-E34D-98C0-0F5D75383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CB2066-4688-4227-9D66-EF580D8D064E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914337C-20AD-44F8-AD16-65FD145F9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4A795AE-D044-B31A-C4E5-F69AC188CAF6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9A322B0-EFE0-ED03-CC07-9E1FDF7AAAB7}"/>
              </a:ext>
            </a:extLst>
          </p:cNvPr>
          <p:cNvSpPr txBox="1"/>
          <p:nvPr/>
        </p:nvSpPr>
        <p:spPr>
          <a:xfrm>
            <a:off x="119084" y="1795941"/>
            <a:ext cx="8433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Çizgi kalınlıklarını ekranda görünür yada görünmez hale getirmek için kullanılır.</a:t>
            </a:r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Aktif yada pasif duruma getirmek için </a:t>
            </a:r>
            <a:r>
              <a:rPr lang="tr-TR" dirty="0" err="1"/>
              <a:t>Lwt</a:t>
            </a:r>
            <a:r>
              <a:rPr lang="tr-TR" dirty="0"/>
              <a:t> butonuna basılır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CDC2A5C-357F-FF3D-29ED-9C6139031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84" y="3042297"/>
            <a:ext cx="5566130" cy="61574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23836FE9-1A51-02CC-7190-2A5EB2B04021}"/>
              </a:ext>
            </a:extLst>
          </p:cNvPr>
          <p:cNvCxnSpPr>
            <a:cxnSpLocks/>
          </p:cNvCxnSpPr>
          <p:nvPr/>
        </p:nvCxnSpPr>
        <p:spPr>
          <a:xfrm flipV="1">
            <a:off x="2569464" y="3583012"/>
            <a:ext cx="1540156" cy="383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1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8E911-D9FF-1876-65E3-BD159705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8799693-393D-2B4C-5A85-103EF6F40109}"/>
              </a:ext>
            </a:extLst>
          </p:cNvPr>
          <p:cNvSpPr txBox="1"/>
          <p:nvPr/>
        </p:nvSpPr>
        <p:spPr>
          <a:xfrm>
            <a:off x="0" y="1130802"/>
            <a:ext cx="8726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Üzerine sağ tıklandığında ayarların yapıldığı pencere açılır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2641558F-A6B2-BAA2-A986-ACDA43E27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889D3E-7F83-BEB6-8FBB-783AD079BC97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47A2944-59A0-418C-F64D-FD79B31FB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7B4C642-824A-978C-A493-E4144EF4D24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C51186-278B-6CA1-4000-93CE8614B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07" y="1482407"/>
            <a:ext cx="3451013" cy="31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364" y="675095"/>
            <a:ext cx="6589986" cy="109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AutoCAD programında Çizim sırasında işlerimizi kolaylaştıracak özellikler vardır bunlar ekranın sağ alt kısmında yer almaktadır. Bu özellikler duruma göre aktif yada pasif edilebilir.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A7D374C-C6A4-DA59-1488-78AA243C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299" y="2329297"/>
            <a:ext cx="5570116" cy="6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59D4-35C1-6740-04E5-A27BEA34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4A10BE5-2452-97A3-E67B-7B8B682FFC30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1- </a:t>
            </a:r>
            <a:r>
              <a:rPr lang="tr-TR" sz="2400" b="1" dirty="0" err="1">
                <a:solidFill>
                  <a:srgbClr val="FF0000"/>
                </a:solidFill>
              </a:rPr>
              <a:t>Units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77404BD-C96F-EE03-5466-A493F289D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A1F597-B7F0-58BA-EE29-DE4871C3D9CE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D2DB906-DED2-234C-062A-B4366AE6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6FA97D-DC29-FAC2-473E-332D424B04D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FBB067A-2C73-F714-458E-4A71BFAEA320}"/>
              </a:ext>
            </a:extLst>
          </p:cNvPr>
          <p:cNvSpPr txBox="1"/>
          <p:nvPr/>
        </p:nvSpPr>
        <p:spPr>
          <a:xfrm>
            <a:off x="119084" y="1795941"/>
            <a:ext cx="782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Çizim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kullanılacak</a:t>
            </a:r>
            <a:r>
              <a:rPr lang="en-US" dirty="0"/>
              <a:t> </a:t>
            </a:r>
            <a:r>
              <a:rPr lang="en-US" dirty="0" err="1"/>
              <a:t>Ölçü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açı</a:t>
            </a:r>
            <a:r>
              <a:rPr lang="en-US" dirty="0"/>
              <a:t> </a:t>
            </a:r>
            <a:r>
              <a:rPr lang="en-US" dirty="0" err="1"/>
              <a:t>sistemlerinin</a:t>
            </a:r>
            <a:r>
              <a:rPr lang="en-US" dirty="0"/>
              <a:t> </a:t>
            </a:r>
            <a:r>
              <a:rPr lang="en-US" dirty="0" err="1"/>
              <a:t>ayarlanmasında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endParaRPr lang="tr-TR" dirty="0"/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r>
              <a:rPr lang="tr-TR" dirty="0" err="1"/>
              <a:t>Autocad</a:t>
            </a:r>
            <a:r>
              <a:rPr lang="tr-TR" dirty="0"/>
              <a:t> menüsünden/</a:t>
            </a:r>
            <a:r>
              <a:rPr lang="tr-TR" dirty="0" err="1"/>
              <a:t>Drawing</a:t>
            </a:r>
            <a:r>
              <a:rPr lang="tr-TR" dirty="0"/>
              <a:t>/</a:t>
            </a:r>
            <a:r>
              <a:rPr lang="tr-TR" dirty="0" err="1"/>
              <a:t>Units</a:t>
            </a:r>
            <a:r>
              <a:rPr lang="tr-TR" dirty="0"/>
              <a:t> </a:t>
            </a:r>
          </a:p>
          <a:p>
            <a:r>
              <a:rPr lang="tr-TR" dirty="0"/>
              <a:t>Yada Kısayol olarak UN yazılıp </a:t>
            </a:r>
            <a:r>
              <a:rPr lang="tr-TR" dirty="0" err="1"/>
              <a:t>entere</a:t>
            </a:r>
            <a:r>
              <a:rPr lang="tr-TR" dirty="0"/>
              <a:t> basılır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934E152-8437-F3FE-1DDA-2402D131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856" y="2209713"/>
            <a:ext cx="1970345" cy="2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9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F89D4-3C8A-3FF7-8ABD-C568C2D5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17C8480-3E9E-BC6D-03E9-66EC547733E8}"/>
              </a:ext>
            </a:extLst>
          </p:cNvPr>
          <p:cNvSpPr txBox="1"/>
          <p:nvPr/>
        </p:nvSpPr>
        <p:spPr>
          <a:xfrm>
            <a:off x="0" y="1130802"/>
            <a:ext cx="5440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Karşımıza çıkan pencereden gerekli ayarlamalar yapılabilir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D7D7C24-51F7-493F-2589-D86DA6BD3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7813C4-0833-07BA-8D81-7228BF93ECE5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80E5E79-19DC-206E-8EAF-62A827FB6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9651167-55E2-183F-0DC4-D9E323ADBD85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68D1E68-64DE-808F-E713-FA4182B190BF}"/>
              </a:ext>
            </a:extLst>
          </p:cNvPr>
          <p:cNvSpPr txBox="1"/>
          <p:nvPr/>
        </p:nvSpPr>
        <p:spPr>
          <a:xfrm>
            <a:off x="3657133" y="1552738"/>
            <a:ext cx="46689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u="sng" dirty="0" err="1"/>
              <a:t>Length</a:t>
            </a:r>
            <a:r>
              <a:rPr lang="tr-TR" sz="1400" b="1" u="sng" dirty="0"/>
              <a:t> 	: Ölçü Sistemi </a:t>
            </a:r>
          </a:p>
          <a:p>
            <a:r>
              <a:rPr lang="tr-TR" sz="1400" dirty="0"/>
              <a:t>Architectural: Mimari</a:t>
            </a:r>
          </a:p>
          <a:p>
            <a:r>
              <a:rPr lang="tr-TR" sz="1400" dirty="0" err="1"/>
              <a:t>Decimal</a:t>
            </a:r>
            <a:r>
              <a:rPr lang="tr-TR" sz="1400" dirty="0"/>
              <a:t>	: Ondalık</a:t>
            </a:r>
          </a:p>
          <a:p>
            <a:r>
              <a:rPr lang="tr-TR" sz="1400" dirty="0" err="1"/>
              <a:t>Engineering</a:t>
            </a:r>
            <a:r>
              <a:rPr lang="tr-TR" sz="1400" dirty="0"/>
              <a:t>	: Mühendislik</a:t>
            </a:r>
          </a:p>
          <a:p>
            <a:r>
              <a:rPr lang="tr-TR" sz="1400" dirty="0" err="1"/>
              <a:t>Fractional</a:t>
            </a:r>
            <a:r>
              <a:rPr lang="tr-TR" sz="1400" dirty="0"/>
              <a:t>	: Kesirli</a:t>
            </a:r>
          </a:p>
          <a:p>
            <a:r>
              <a:rPr lang="tr-TR" sz="1400" dirty="0" err="1"/>
              <a:t>Scientific</a:t>
            </a:r>
            <a:r>
              <a:rPr lang="tr-TR" sz="1400" dirty="0"/>
              <a:t>	: Bilimsel</a:t>
            </a:r>
          </a:p>
          <a:p>
            <a:r>
              <a:rPr lang="tr-TR" sz="1400" dirty="0" err="1"/>
              <a:t>Procesion</a:t>
            </a:r>
            <a:r>
              <a:rPr lang="tr-TR" sz="1400" dirty="0"/>
              <a:t>	: Ölçüdeki hassasiyet ( . den sonraki hane sayısı)</a:t>
            </a:r>
          </a:p>
          <a:p>
            <a:r>
              <a:rPr lang="tr-TR" sz="1400" b="1" u="sng" dirty="0" err="1"/>
              <a:t>Angle</a:t>
            </a:r>
            <a:r>
              <a:rPr lang="tr-TR" sz="1400" b="1" u="sng" dirty="0"/>
              <a:t> 	: Açı Sistemini ayarlamak için kullanılır</a:t>
            </a:r>
          </a:p>
          <a:p>
            <a:r>
              <a:rPr lang="tr-TR" sz="1400" dirty="0" err="1"/>
              <a:t>Decimal</a:t>
            </a:r>
            <a:r>
              <a:rPr lang="tr-TR" sz="1400" dirty="0"/>
              <a:t> </a:t>
            </a:r>
            <a:r>
              <a:rPr lang="tr-TR" sz="1400" dirty="0" err="1"/>
              <a:t>Dereges</a:t>
            </a:r>
            <a:r>
              <a:rPr lang="tr-TR" sz="1400" dirty="0"/>
              <a:t>	: Desimal Açı Sistemi</a:t>
            </a:r>
          </a:p>
          <a:p>
            <a:r>
              <a:rPr lang="tr-TR" sz="1400" dirty="0" err="1"/>
              <a:t>Deg</a:t>
            </a:r>
            <a:r>
              <a:rPr lang="tr-TR" sz="1400" dirty="0"/>
              <a:t>/</a:t>
            </a:r>
            <a:r>
              <a:rPr lang="tr-TR" sz="1400" dirty="0" err="1"/>
              <a:t>min</a:t>
            </a:r>
            <a:r>
              <a:rPr lang="tr-TR" sz="1400" dirty="0"/>
              <a:t>/</a:t>
            </a:r>
            <a:r>
              <a:rPr lang="tr-TR" sz="1400" dirty="0" err="1"/>
              <a:t>seg</a:t>
            </a:r>
            <a:r>
              <a:rPr lang="tr-TR" sz="1400" dirty="0"/>
              <a:t>	: Derece – dakika- saniye</a:t>
            </a:r>
          </a:p>
          <a:p>
            <a:r>
              <a:rPr lang="tr-TR" sz="1400" dirty="0" err="1"/>
              <a:t>Grads</a:t>
            </a:r>
            <a:r>
              <a:rPr lang="tr-TR" sz="1400" dirty="0"/>
              <a:t>		: Gradyan Açı Sistemi</a:t>
            </a:r>
          </a:p>
          <a:p>
            <a:r>
              <a:rPr lang="tr-TR" sz="1400" dirty="0" err="1"/>
              <a:t>Radians</a:t>
            </a:r>
            <a:r>
              <a:rPr lang="tr-TR" sz="1400" dirty="0"/>
              <a:t>		: Radyan Açı Sistemi</a:t>
            </a:r>
          </a:p>
          <a:p>
            <a:r>
              <a:rPr lang="tr-TR" sz="1400" dirty="0" err="1"/>
              <a:t>Clockwise</a:t>
            </a:r>
            <a:r>
              <a:rPr lang="tr-TR" sz="1400" dirty="0"/>
              <a:t>		: Açılarda ölçülendirme ve çizim yönü (saat dönüş yönü yada tersi)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1CE870-243D-2787-1762-ECC0C9772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52" y="1552738"/>
            <a:ext cx="2732431" cy="30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72F47-A266-43C3-C863-5C9134C81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7DCADC6-5495-46E3-56B7-007546B8D394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2- Grid: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1C96021-95C4-DAD8-6644-1059C2CD1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BF96BA-8FA1-D687-80FA-F5022DB81892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2EC10466-01F2-DC23-2984-DA7C845B5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81C511-03BF-BE45-4E1F-41F83C36565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EE595DE-3EAD-A464-729E-2A0E71A07AF5}"/>
              </a:ext>
            </a:extLst>
          </p:cNvPr>
          <p:cNvSpPr txBox="1"/>
          <p:nvPr/>
        </p:nvSpPr>
        <p:spPr>
          <a:xfrm>
            <a:off x="119084" y="1795941"/>
            <a:ext cx="8433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Çizim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tr-TR" dirty="0"/>
              <a:t>bize ekranda </a:t>
            </a:r>
            <a:r>
              <a:rPr lang="tr-TR" dirty="0" err="1"/>
              <a:t>klavuzluk</a:t>
            </a:r>
            <a:r>
              <a:rPr lang="tr-TR" dirty="0"/>
              <a:t> eden çizgileri aktif yada pasif etmek için kullanılır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Aktif yada pasif duruma getirmek için F7 tuşu da kullanılabilir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C472E47-1964-BF43-E2AF-28FEF7D40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84" y="2889031"/>
            <a:ext cx="5566130" cy="61574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A7A312ED-9FF5-4034-878C-81B768E7CC72}"/>
              </a:ext>
            </a:extLst>
          </p:cNvPr>
          <p:cNvCxnSpPr/>
          <p:nvPr/>
        </p:nvCxnSpPr>
        <p:spPr>
          <a:xfrm flipV="1">
            <a:off x="291662" y="3350172"/>
            <a:ext cx="1474076" cy="212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5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57F3A-A13A-7080-48EC-F9ADF6313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67B9207-B776-A1CD-3CBF-9B96944F81D5}"/>
              </a:ext>
            </a:extLst>
          </p:cNvPr>
          <p:cNvSpPr txBox="1"/>
          <p:nvPr/>
        </p:nvSpPr>
        <p:spPr>
          <a:xfrm>
            <a:off x="0" y="1130802"/>
            <a:ext cx="8726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Üzerine sağ tıklayıp özellikler seçildiğinde karşımıza grid ve </a:t>
            </a:r>
            <a:r>
              <a:rPr lang="tr-TR" sz="1600" dirty="0" err="1"/>
              <a:t>snapların</a:t>
            </a:r>
            <a:r>
              <a:rPr lang="tr-TR" sz="1600" dirty="0"/>
              <a:t> ayarlandığı pencere çıkar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72C608E1-4E67-4F3C-BF58-4CBBA8E4F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3DC87C-CA61-9E37-5457-E8C82084E042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D41CCD83-5068-67EC-38B7-68BF1411B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7B67912-007D-C221-4880-CCECEC78E4C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23D4AB9-5DBC-CCFB-C09F-569A833AF3A7}"/>
              </a:ext>
            </a:extLst>
          </p:cNvPr>
          <p:cNvSpPr txBox="1"/>
          <p:nvPr/>
        </p:nvSpPr>
        <p:spPr>
          <a:xfrm>
            <a:off x="3657133" y="1552738"/>
            <a:ext cx="4668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u="sng" dirty="0"/>
              <a:t>Grid özellikleri</a:t>
            </a:r>
          </a:p>
          <a:p>
            <a:r>
              <a:rPr lang="tr-TR" sz="1400" dirty="0"/>
              <a:t>Grid X </a:t>
            </a:r>
            <a:r>
              <a:rPr lang="tr-TR" sz="1400" dirty="0" err="1"/>
              <a:t>spaciling</a:t>
            </a:r>
            <a:r>
              <a:rPr lang="tr-TR" sz="1400" dirty="0"/>
              <a:t>	: Yataydaki nokta aralığı</a:t>
            </a:r>
          </a:p>
          <a:p>
            <a:r>
              <a:rPr lang="tr-TR" sz="1400" dirty="0"/>
              <a:t>Grid Y </a:t>
            </a:r>
            <a:r>
              <a:rPr lang="tr-TR" sz="1400" dirty="0" err="1"/>
              <a:t>spaciling</a:t>
            </a:r>
            <a:r>
              <a:rPr lang="tr-TR" sz="1400" dirty="0"/>
              <a:t>	: Dikeydeki nokta aralığı </a:t>
            </a:r>
          </a:p>
          <a:p>
            <a:r>
              <a:rPr lang="tr-TR" sz="1400" dirty="0"/>
              <a:t>Snap </a:t>
            </a:r>
            <a:r>
              <a:rPr lang="tr-TR" sz="1400" dirty="0" err="1"/>
              <a:t>type</a:t>
            </a:r>
            <a:r>
              <a:rPr lang="tr-TR" sz="1400" dirty="0"/>
              <a:t> bölümünden : </a:t>
            </a:r>
            <a:r>
              <a:rPr lang="tr-TR" sz="1400" dirty="0" err="1"/>
              <a:t>isometric</a:t>
            </a:r>
            <a:r>
              <a:rPr lang="tr-TR" sz="1400" dirty="0"/>
              <a:t> </a:t>
            </a:r>
            <a:r>
              <a:rPr lang="tr-TR" sz="1400" dirty="0" err="1"/>
              <a:t>snap</a:t>
            </a:r>
            <a:r>
              <a:rPr lang="tr-TR" sz="1400" dirty="0"/>
              <a:t> seçildiğinde ızgarayı  açılı olarak yerleştirilir bu özellik perspektif çizimlerinde kullanılır.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DFA8D0-B24B-E2A1-3A63-F39318611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97" y="1679318"/>
            <a:ext cx="3232758" cy="29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57121-DBBF-5272-5265-103E5A0E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09AFCECA-F33C-AC48-38B3-2944877C0ACE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3- Snap: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100452A6-0D74-022E-B58E-EF8CEB490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25E8D-A0B2-3CBA-C415-E0EC0392D2D3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980D1536-181F-051B-96F5-DFEA014CD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CF2137D-1233-DD64-89A2-15748B156116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D712C2E-2396-A55C-C338-D7D3CC0B3990}"/>
              </a:ext>
            </a:extLst>
          </p:cNvPr>
          <p:cNvSpPr txBox="1"/>
          <p:nvPr/>
        </p:nvSpPr>
        <p:spPr>
          <a:xfrm>
            <a:off x="119084" y="1795941"/>
            <a:ext cx="8433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Çizim </a:t>
            </a:r>
            <a:r>
              <a:rPr lang="tr-TR" dirty="0"/>
              <a:t>Mouse göstergesinin hareketi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tr-TR" dirty="0"/>
              <a:t>atlama aralığını ayarlamak için kullanılır aktif yada pasif duruma getirilebilir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Aktif yada pasif duruma getirmek için F9 tuşu da kullanılabilir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B25E829-4717-33C5-93C8-9809F760B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84" y="3042297"/>
            <a:ext cx="5566130" cy="61574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97047D35-6BC6-11EC-E17C-7DE723A36FE1}"/>
              </a:ext>
            </a:extLst>
          </p:cNvPr>
          <p:cNvCxnSpPr>
            <a:cxnSpLocks/>
          </p:cNvCxnSpPr>
          <p:nvPr/>
        </p:nvCxnSpPr>
        <p:spPr>
          <a:xfrm flipV="1">
            <a:off x="457200" y="3561891"/>
            <a:ext cx="1608083" cy="560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1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A5A44-8E2A-0D2D-41CE-72FE95725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62BFBB26-14ED-B595-612C-BC7CA83727DB}"/>
              </a:ext>
            </a:extLst>
          </p:cNvPr>
          <p:cNvSpPr txBox="1"/>
          <p:nvPr/>
        </p:nvSpPr>
        <p:spPr>
          <a:xfrm>
            <a:off x="0" y="1130802"/>
            <a:ext cx="8726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Üzerine sağ tıklayıp özellikler seçildiğinde karşımıza grid ve </a:t>
            </a:r>
            <a:r>
              <a:rPr lang="tr-TR" sz="1600" dirty="0" err="1"/>
              <a:t>snapların</a:t>
            </a:r>
            <a:r>
              <a:rPr lang="tr-TR" sz="1600" dirty="0"/>
              <a:t> ayarlandığı pencere çıkar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3CF9DA6-371A-9110-6320-18A1A88B9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F13640-F13D-01FF-0FC3-C1C248FA4C05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D619083-4468-EE9A-F444-2179E7176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BFDA1CF-CFD5-46C0-D22D-320DA25E2898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C5D8910-C4EC-3396-F882-6966978D7476}"/>
              </a:ext>
            </a:extLst>
          </p:cNvPr>
          <p:cNvSpPr txBox="1"/>
          <p:nvPr/>
        </p:nvSpPr>
        <p:spPr>
          <a:xfrm>
            <a:off x="3696547" y="1822178"/>
            <a:ext cx="4668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u="sng" dirty="0"/>
              <a:t>Snap özellikleri</a:t>
            </a:r>
          </a:p>
          <a:p>
            <a:r>
              <a:rPr lang="tr-TR" sz="1400" dirty="0"/>
              <a:t>Snap X </a:t>
            </a:r>
            <a:r>
              <a:rPr lang="tr-TR" sz="1400" dirty="0" err="1"/>
              <a:t>spaciling</a:t>
            </a:r>
            <a:r>
              <a:rPr lang="tr-TR" sz="1400" dirty="0"/>
              <a:t>	: Yataydaki atlama aralığı</a:t>
            </a:r>
          </a:p>
          <a:p>
            <a:r>
              <a:rPr lang="tr-TR" sz="1400" dirty="0"/>
              <a:t>Snap Y </a:t>
            </a:r>
            <a:r>
              <a:rPr lang="tr-TR" sz="1400" dirty="0" err="1"/>
              <a:t>spaciling</a:t>
            </a:r>
            <a:r>
              <a:rPr lang="tr-TR" sz="1400" dirty="0"/>
              <a:t>	: Dikeydeki atlama aralığı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6FA4A30-AF5F-B941-C721-E5E102AA7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97" y="1679318"/>
            <a:ext cx="3232758" cy="29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E03AE-FA82-6EB1-C530-F15E42D44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27A0EDAE-40AA-19C1-950D-204A727A86FF}"/>
              </a:ext>
            </a:extLst>
          </p:cNvPr>
          <p:cNvSpPr txBox="1"/>
          <p:nvPr/>
        </p:nvSpPr>
        <p:spPr>
          <a:xfrm>
            <a:off x="-143140" y="121759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4- </a:t>
            </a:r>
            <a:r>
              <a:rPr lang="tr-TR" sz="2400" b="1" dirty="0" err="1">
                <a:solidFill>
                  <a:srgbClr val="FF0000"/>
                </a:solidFill>
              </a:rPr>
              <a:t>Dynamic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Input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Mode</a:t>
            </a:r>
            <a:r>
              <a:rPr lang="tr-TR" sz="2400" b="1" dirty="0">
                <a:solidFill>
                  <a:srgbClr val="FF0000"/>
                </a:solidFill>
              </a:rPr>
              <a:t> (</a:t>
            </a:r>
            <a:r>
              <a:rPr lang="tr-TR" sz="2400" b="1" dirty="0" err="1">
                <a:solidFill>
                  <a:srgbClr val="FF0000"/>
                </a:solidFill>
              </a:rPr>
              <a:t>Dyn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Mode</a:t>
            </a:r>
            <a:r>
              <a:rPr lang="tr-TR" sz="2400" b="1" dirty="0">
                <a:solidFill>
                  <a:srgbClr val="FF0000"/>
                </a:solidFill>
              </a:rPr>
              <a:t>):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857ED5EA-D356-95F7-9AF1-9D7305436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080A39-2F01-F5E0-63C7-09573A1C254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Çizime Yardımı Komutlar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C339989-CC21-2E69-236F-B55348104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B774DA7-CF17-D458-98A7-B1FEA2AD88A3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E76D0F3-7B56-B050-B95E-513CE197C300}"/>
              </a:ext>
            </a:extLst>
          </p:cNvPr>
          <p:cNvSpPr txBox="1"/>
          <p:nvPr/>
        </p:nvSpPr>
        <p:spPr>
          <a:xfrm>
            <a:off x="119084" y="1795941"/>
            <a:ext cx="8433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Komut</a:t>
            </a:r>
            <a:r>
              <a:rPr lang="en-US" dirty="0"/>
              <a:t> </a:t>
            </a:r>
            <a:r>
              <a:rPr lang="en-US" dirty="0" err="1"/>
              <a:t>satırının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özelliklerini</a:t>
            </a:r>
            <a:r>
              <a:rPr lang="en-US" dirty="0"/>
              <a:t> </a:t>
            </a:r>
            <a:r>
              <a:rPr lang="en-US" dirty="0" err="1"/>
              <a:t>imlecin</a:t>
            </a:r>
            <a:r>
              <a:rPr lang="en-US" dirty="0"/>
              <a:t> </a:t>
            </a:r>
            <a:r>
              <a:rPr lang="en-US" dirty="0" err="1"/>
              <a:t>yanına</a:t>
            </a:r>
            <a:r>
              <a:rPr lang="en-US" dirty="0"/>
              <a:t> </a:t>
            </a:r>
            <a:r>
              <a:rPr lang="en-US" dirty="0" err="1"/>
              <a:t>taşır</a:t>
            </a:r>
            <a:r>
              <a:rPr lang="en-US" dirty="0"/>
              <a:t>. </a:t>
            </a:r>
            <a:r>
              <a:rPr lang="en-US" dirty="0" err="1"/>
              <a:t>Komutlar</a:t>
            </a:r>
            <a:r>
              <a:rPr lang="en-US" dirty="0"/>
              <a:t>, </a:t>
            </a:r>
            <a:r>
              <a:rPr lang="en-US" dirty="0" err="1"/>
              <a:t>komut</a:t>
            </a:r>
            <a:r>
              <a:rPr lang="en-US" dirty="0"/>
              <a:t> </a:t>
            </a:r>
            <a:r>
              <a:rPr lang="en-US" dirty="0" err="1"/>
              <a:t>seçenekleri</a:t>
            </a:r>
            <a:r>
              <a:rPr lang="en-US" dirty="0"/>
              <a:t>, </a:t>
            </a:r>
            <a:r>
              <a:rPr lang="en-US" dirty="0" err="1"/>
              <a:t>ölçüler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tr-TR" dirty="0"/>
              <a:t> </a:t>
            </a:r>
            <a:r>
              <a:rPr lang="en-US" dirty="0" err="1"/>
              <a:t>koordinatlar</a:t>
            </a:r>
            <a:r>
              <a:rPr lang="en-US" dirty="0"/>
              <a:t> </a:t>
            </a:r>
            <a:r>
              <a:rPr lang="en-US" dirty="0" err="1"/>
              <a:t>çizim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imlecin</a:t>
            </a:r>
            <a:r>
              <a:rPr lang="en-US" dirty="0"/>
              <a:t> </a:t>
            </a:r>
            <a:r>
              <a:rPr lang="en-US" dirty="0" err="1"/>
              <a:t>yanında</a:t>
            </a:r>
            <a:r>
              <a:rPr lang="en-US" dirty="0"/>
              <a:t> </a:t>
            </a:r>
            <a:r>
              <a:rPr lang="en-US" dirty="0" err="1"/>
              <a:t>açılan</a:t>
            </a:r>
            <a:r>
              <a:rPr lang="en-US" dirty="0"/>
              <a:t> </a:t>
            </a:r>
            <a:r>
              <a:rPr lang="en-US" dirty="0" err="1"/>
              <a:t>kutucuklara</a:t>
            </a:r>
            <a:r>
              <a:rPr lang="en-US" dirty="0"/>
              <a:t> </a:t>
            </a:r>
            <a:r>
              <a:rPr lang="en-US" dirty="0" err="1"/>
              <a:t>yazılarak</a:t>
            </a:r>
            <a:r>
              <a:rPr lang="en-US" dirty="0"/>
              <a:t> </a:t>
            </a:r>
            <a:r>
              <a:rPr lang="en-US" dirty="0" err="1"/>
              <a:t>girilebilir</a:t>
            </a:r>
            <a:r>
              <a:rPr lang="tr-TR" dirty="0"/>
              <a:t>. Açılı çizgi çizme işlemi bu mod ile yapılabilir</a:t>
            </a:r>
          </a:p>
          <a:p>
            <a:r>
              <a:rPr lang="tr-TR" b="1" dirty="0">
                <a:solidFill>
                  <a:srgbClr val="FF0000"/>
                </a:solidFill>
              </a:rPr>
              <a:t>Komuta ulaşmak için: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Aktif yada pasif duruma getirmek için </a:t>
            </a:r>
            <a:r>
              <a:rPr lang="tr-TR" dirty="0" err="1"/>
              <a:t>dyn</a:t>
            </a:r>
            <a:r>
              <a:rPr lang="tr-TR" dirty="0"/>
              <a:t> butonuna basılır</a:t>
            </a:r>
          </a:p>
          <a:p>
            <a:r>
              <a:rPr lang="tr-TR" dirty="0"/>
              <a:t>             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8ADF6F5-4A28-80F6-C047-F435A2C4B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84" y="3042297"/>
            <a:ext cx="5566130" cy="61574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873F0A7B-86E3-BF6C-5779-34D78A3E6D56}"/>
              </a:ext>
            </a:extLst>
          </p:cNvPr>
          <p:cNvCxnSpPr>
            <a:cxnSpLocks/>
          </p:cNvCxnSpPr>
          <p:nvPr/>
        </p:nvCxnSpPr>
        <p:spPr>
          <a:xfrm flipV="1">
            <a:off x="591207" y="3597362"/>
            <a:ext cx="1775828" cy="280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70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Ekran Gösterisi (16:9)</PresentationFormat>
  <Paragraphs>198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00522</vt:lpstr>
      <vt:lpstr>Arial</vt:lpstr>
      <vt:lpstr>Calibri</vt:lpstr>
      <vt:lpstr>Verdana</vt:lpstr>
      <vt:lpstr>Office Theme</vt:lpstr>
      <vt:lpstr>Çizime Yardımcı Komutlar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2025-09-21T17:25:17Z</dcterms:modified>
</cp:coreProperties>
</file>